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0" r:id="rId8"/>
    <p:sldId id="265" r:id="rId9"/>
    <p:sldId id="266" r:id="rId10"/>
    <p:sldId id="268" r:id="rId11"/>
    <p:sldId id="271" r:id="rId12"/>
    <p:sldId id="272" r:id="rId13"/>
    <p:sldId id="276" r:id="rId14"/>
    <p:sldId id="27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A34B-2FB0-4EEF-8C69-F293E875AC36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2CAE5-4EDE-4B6F-99BE-EB7A119EC2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A34B-2FB0-4EEF-8C69-F293E875AC36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2CAE5-4EDE-4B6F-99BE-EB7A119EC2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A34B-2FB0-4EEF-8C69-F293E875AC36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2CAE5-4EDE-4B6F-99BE-EB7A119EC2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A34B-2FB0-4EEF-8C69-F293E875AC36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2CAE5-4EDE-4B6F-99BE-EB7A119EC2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A34B-2FB0-4EEF-8C69-F293E875AC36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2CAE5-4EDE-4B6F-99BE-EB7A119EC2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A34B-2FB0-4EEF-8C69-F293E875AC36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2CAE5-4EDE-4B6F-99BE-EB7A119EC2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A34B-2FB0-4EEF-8C69-F293E875AC36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2CAE5-4EDE-4B6F-99BE-EB7A119EC2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A34B-2FB0-4EEF-8C69-F293E875AC36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2CAE5-4EDE-4B6F-99BE-EB7A119EC2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A34B-2FB0-4EEF-8C69-F293E875AC36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2CAE5-4EDE-4B6F-99BE-EB7A119EC2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A34B-2FB0-4EEF-8C69-F293E875AC36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2CAE5-4EDE-4B6F-99BE-EB7A119EC2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A34B-2FB0-4EEF-8C69-F293E875AC36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2CAE5-4EDE-4B6F-99BE-EB7A119EC2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8A34B-2FB0-4EEF-8C69-F293E875AC36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2CAE5-4EDE-4B6F-99BE-EB7A119EC23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omput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9200" y="609600"/>
            <a:ext cx="6400800" cy="6019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90600" y="228600"/>
            <a:ext cx="7315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err="1" smtClean="0">
                <a:solidFill>
                  <a:srgbClr val="0070C0"/>
                </a:solidFill>
                <a:latin typeface="Stencil" pitchFamily="82" charset="0"/>
              </a:rPr>
              <a:t>Baze</a:t>
            </a:r>
            <a:r>
              <a:rPr lang="en-US" sz="6600" dirty="0" smtClean="0">
                <a:solidFill>
                  <a:srgbClr val="0070C0"/>
                </a:solidFill>
                <a:latin typeface="Stencil" pitchFamily="82" charset="0"/>
              </a:rPr>
              <a:t> de date</a:t>
            </a:r>
            <a:endParaRPr lang="ru-RU" sz="6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3"/>
          <p:cNvSpPr txBox="1">
            <a:spLocks noChangeArrowheads="1"/>
          </p:cNvSpPr>
          <p:nvPr/>
        </p:nvSpPr>
        <p:spPr bwMode="auto">
          <a:xfrm>
            <a:off x="533400" y="762000"/>
            <a:ext cx="1379538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AU" sz="1200">
                <a:latin typeface="Arial" charset="0"/>
              </a:rPr>
              <a:t>      Afişarea</a:t>
            </a:r>
          </a:p>
          <a:p>
            <a:pPr algn="ctr"/>
            <a:r>
              <a:rPr lang="en-AU" sz="1200">
                <a:latin typeface="Arial" charset="0"/>
              </a:rPr>
              <a:t>datelor</a:t>
            </a:r>
            <a:endParaRPr lang="en-AU" sz="1000"/>
          </a:p>
        </p:txBody>
      </p:sp>
      <p:sp>
        <p:nvSpPr>
          <p:cNvPr id="17411" name="Text Box 4"/>
          <p:cNvSpPr txBox="1">
            <a:spLocks noChangeArrowheads="1"/>
          </p:cNvSpPr>
          <p:nvPr/>
        </p:nvSpPr>
        <p:spPr bwMode="auto">
          <a:xfrm>
            <a:off x="1295400" y="533400"/>
            <a:ext cx="781050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AU" sz="2600">
                <a:sym typeface="Wingdings" pitchFamily="2" charset="2"/>
              </a:rPr>
              <a:t></a:t>
            </a:r>
            <a:endParaRPr lang="en-AU" sz="2600"/>
          </a:p>
        </p:txBody>
      </p:sp>
      <p:sp>
        <p:nvSpPr>
          <p:cNvPr id="17412" name="Text Box 5"/>
          <p:cNvSpPr txBox="1">
            <a:spLocks noChangeArrowheads="1"/>
          </p:cNvSpPr>
          <p:nvPr/>
        </p:nvSpPr>
        <p:spPr bwMode="auto">
          <a:xfrm>
            <a:off x="2895600" y="533400"/>
            <a:ext cx="781050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AU">
                <a:sym typeface="Wingdings" pitchFamily="2" charset="2"/>
              </a:rPr>
              <a:t></a:t>
            </a:r>
            <a:endParaRPr lang="en-AU"/>
          </a:p>
        </p:txBody>
      </p:sp>
      <p:sp>
        <p:nvSpPr>
          <p:cNvPr id="17413" name="Text Box 6"/>
          <p:cNvSpPr txBox="1">
            <a:spLocks noChangeArrowheads="1"/>
          </p:cNvSpPr>
          <p:nvPr/>
        </p:nvSpPr>
        <p:spPr bwMode="auto">
          <a:xfrm>
            <a:off x="3200400" y="762000"/>
            <a:ext cx="1181100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AU" sz="1200">
                <a:latin typeface="Arial" charset="0"/>
              </a:rPr>
              <a:t>Rapoarte tipărite</a:t>
            </a:r>
            <a:endParaRPr lang="en-AU" sz="1000">
              <a:latin typeface="Arial" charset="0"/>
            </a:endParaRPr>
          </a:p>
        </p:txBody>
      </p:sp>
      <p:sp>
        <p:nvSpPr>
          <p:cNvPr id="17414" name="Text Box 7"/>
          <p:cNvSpPr txBox="1">
            <a:spLocks noChangeArrowheads="1"/>
          </p:cNvSpPr>
          <p:nvPr/>
        </p:nvSpPr>
        <p:spPr bwMode="auto">
          <a:xfrm>
            <a:off x="944563" y="1792288"/>
            <a:ext cx="2417762" cy="7651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AU" sz="1400" b="1">
                <a:latin typeface="Arial" charset="0"/>
              </a:rPr>
              <a:t>Model de date</a:t>
            </a:r>
          </a:p>
          <a:p>
            <a:pPr algn="ctr"/>
            <a:r>
              <a:rPr lang="en-AU" sz="1400">
                <a:latin typeface="Arial" charset="0"/>
              </a:rPr>
              <a:t>Bazat pe necesităţile aplicaţiei</a:t>
            </a:r>
            <a:endParaRPr lang="en-AU" sz="1000"/>
          </a:p>
        </p:txBody>
      </p:sp>
      <p:sp>
        <p:nvSpPr>
          <p:cNvPr id="17415" name="Text Box 8"/>
          <p:cNvSpPr txBox="1">
            <a:spLocks noChangeArrowheads="1"/>
          </p:cNvSpPr>
          <p:nvPr/>
        </p:nvSpPr>
        <p:spPr bwMode="auto">
          <a:xfrm>
            <a:off x="1828800" y="1066800"/>
            <a:ext cx="11795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AU" sz="1400" b="1">
                <a:latin typeface="Arial" charset="0"/>
              </a:rPr>
              <a:t>Utilizatori</a:t>
            </a:r>
            <a:endParaRPr lang="en-AU" sz="1000" b="1">
              <a:latin typeface="Arial" charset="0"/>
            </a:endParaRPr>
          </a:p>
        </p:txBody>
      </p:sp>
      <p:sp>
        <p:nvSpPr>
          <p:cNvPr id="17416" name="Line 9"/>
          <p:cNvSpPr>
            <a:spLocks noChangeShapeType="1"/>
          </p:cNvSpPr>
          <p:nvPr/>
        </p:nvSpPr>
        <p:spPr bwMode="auto">
          <a:xfrm flipH="1">
            <a:off x="2836863" y="1135063"/>
            <a:ext cx="284162" cy="6572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17" name="Line 10"/>
          <p:cNvSpPr>
            <a:spLocks noChangeShapeType="1"/>
          </p:cNvSpPr>
          <p:nvPr/>
        </p:nvSpPr>
        <p:spPr bwMode="auto">
          <a:xfrm>
            <a:off x="1741488" y="1108075"/>
            <a:ext cx="169862" cy="6699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18" name="Text Box 11"/>
          <p:cNvSpPr txBox="1">
            <a:spLocks noChangeArrowheads="1"/>
          </p:cNvSpPr>
          <p:nvPr/>
        </p:nvSpPr>
        <p:spPr bwMode="auto">
          <a:xfrm>
            <a:off x="901700" y="3282950"/>
            <a:ext cx="2419350" cy="766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AU" sz="1400" b="1">
                <a:latin typeface="Arial" charset="0"/>
              </a:rPr>
              <a:t>Schema</a:t>
            </a:r>
          </a:p>
          <a:p>
            <a:pPr algn="ctr"/>
            <a:r>
              <a:rPr lang="en-AU" sz="1400">
                <a:latin typeface="Arial" charset="0"/>
              </a:rPr>
              <a:t>Cuprinde obiectele în structuri logice</a:t>
            </a:r>
            <a:endParaRPr lang="en-AU" sz="1000"/>
          </a:p>
        </p:txBody>
      </p:sp>
      <p:sp>
        <p:nvSpPr>
          <p:cNvPr id="17419" name="Line 12"/>
          <p:cNvSpPr>
            <a:spLocks noChangeShapeType="1"/>
          </p:cNvSpPr>
          <p:nvPr/>
        </p:nvSpPr>
        <p:spPr bwMode="auto">
          <a:xfrm>
            <a:off x="2168525" y="2571750"/>
            <a:ext cx="0" cy="7254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20" name="Line 13"/>
          <p:cNvSpPr>
            <a:spLocks noChangeShapeType="1"/>
          </p:cNvSpPr>
          <p:nvPr/>
        </p:nvSpPr>
        <p:spPr bwMode="auto">
          <a:xfrm>
            <a:off x="2154238" y="4062413"/>
            <a:ext cx="0" cy="7254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21" name="Text Box 14"/>
          <p:cNvSpPr txBox="1">
            <a:spLocks noChangeArrowheads="1"/>
          </p:cNvSpPr>
          <p:nvPr/>
        </p:nvSpPr>
        <p:spPr bwMode="auto">
          <a:xfrm>
            <a:off x="1981200" y="4648200"/>
            <a:ext cx="78105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AU" sz="3600">
                <a:sym typeface="Wingdings" pitchFamily="2" charset="2"/>
              </a:rPr>
              <a:t></a:t>
            </a:r>
            <a:endParaRPr lang="en-AU" sz="3600"/>
          </a:p>
        </p:txBody>
      </p:sp>
      <p:sp>
        <p:nvSpPr>
          <p:cNvPr id="17422" name="Text Box 15"/>
          <p:cNvSpPr txBox="1">
            <a:spLocks noChangeArrowheads="1"/>
          </p:cNvSpPr>
          <p:nvPr/>
        </p:nvSpPr>
        <p:spPr bwMode="auto">
          <a:xfrm>
            <a:off x="3149600" y="1271588"/>
            <a:ext cx="11811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AU" sz="1400" b="1">
                <a:latin typeface="Arial" charset="0"/>
              </a:rPr>
              <a:t>Obiecte</a:t>
            </a:r>
            <a:endParaRPr lang="en-AU" sz="1000" b="1">
              <a:latin typeface="Arial" charset="0"/>
            </a:endParaRPr>
          </a:p>
        </p:txBody>
      </p:sp>
      <p:sp>
        <p:nvSpPr>
          <p:cNvPr id="17423" name="Text Box 16"/>
          <p:cNvSpPr txBox="1">
            <a:spLocks noChangeArrowheads="1"/>
          </p:cNvSpPr>
          <p:nvPr/>
        </p:nvSpPr>
        <p:spPr bwMode="auto">
          <a:xfrm>
            <a:off x="3505200" y="1600200"/>
            <a:ext cx="896938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AU">
                <a:sym typeface="Wingdings" pitchFamily="2" charset="2"/>
              </a:rPr>
              <a:t></a:t>
            </a:r>
            <a:endParaRPr lang="en-AU"/>
          </a:p>
        </p:txBody>
      </p:sp>
      <p:sp>
        <p:nvSpPr>
          <p:cNvPr id="17424" name="Text Box 17"/>
          <p:cNvSpPr txBox="1">
            <a:spLocks noChangeArrowheads="1"/>
          </p:cNvSpPr>
          <p:nvPr/>
        </p:nvSpPr>
        <p:spPr bwMode="auto">
          <a:xfrm>
            <a:off x="3505200" y="2209800"/>
            <a:ext cx="896938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AU">
                <a:sym typeface="Wingdings" pitchFamily="2" charset="2"/>
              </a:rPr>
              <a:t></a:t>
            </a:r>
            <a:endParaRPr lang="en-AU"/>
          </a:p>
        </p:txBody>
      </p:sp>
      <p:sp>
        <p:nvSpPr>
          <p:cNvPr id="17425" name="Text Box 18"/>
          <p:cNvSpPr txBox="1">
            <a:spLocks noChangeArrowheads="1"/>
          </p:cNvSpPr>
          <p:nvPr/>
        </p:nvSpPr>
        <p:spPr bwMode="auto">
          <a:xfrm>
            <a:off x="3505200" y="2743200"/>
            <a:ext cx="896938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AU">
                <a:sym typeface="Wingdings" pitchFamily="2" charset="2"/>
              </a:rPr>
              <a:t></a:t>
            </a:r>
            <a:endParaRPr lang="en-AU"/>
          </a:p>
        </p:txBody>
      </p:sp>
      <p:sp>
        <p:nvSpPr>
          <p:cNvPr id="17426" name="Line 19"/>
          <p:cNvSpPr>
            <a:spLocks noChangeShapeType="1"/>
          </p:cNvSpPr>
          <p:nvPr/>
        </p:nvSpPr>
        <p:spPr bwMode="auto">
          <a:xfrm flipH="1">
            <a:off x="3362325" y="1901825"/>
            <a:ext cx="228600" cy="1508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27" name="Line 20"/>
          <p:cNvSpPr>
            <a:spLocks noChangeShapeType="1"/>
          </p:cNvSpPr>
          <p:nvPr/>
        </p:nvSpPr>
        <p:spPr bwMode="auto">
          <a:xfrm flipH="1" flipV="1">
            <a:off x="3362325" y="2201863"/>
            <a:ext cx="214313" cy="2603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28" name="Line 21"/>
          <p:cNvSpPr>
            <a:spLocks noChangeShapeType="1"/>
          </p:cNvSpPr>
          <p:nvPr/>
        </p:nvSpPr>
        <p:spPr bwMode="auto">
          <a:xfrm flipH="1" flipV="1">
            <a:off x="3362325" y="2489200"/>
            <a:ext cx="185738" cy="479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29" name="Text Box 22"/>
          <p:cNvSpPr txBox="1">
            <a:spLocks noChangeArrowheads="1"/>
          </p:cNvSpPr>
          <p:nvPr/>
        </p:nvSpPr>
        <p:spPr bwMode="auto">
          <a:xfrm>
            <a:off x="3429000" y="4038600"/>
            <a:ext cx="782638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AU" sz="2600">
                <a:sym typeface="Wingdings" pitchFamily="2" charset="2"/>
              </a:rPr>
              <a:t></a:t>
            </a:r>
            <a:endParaRPr lang="en-AU" sz="2600"/>
          </a:p>
        </p:txBody>
      </p:sp>
      <p:sp>
        <p:nvSpPr>
          <p:cNvPr id="17430" name="Text Box 23"/>
          <p:cNvSpPr txBox="1">
            <a:spLocks noChangeArrowheads="1"/>
          </p:cNvSpPr>
          <p:nvPr/>
        </p:nvSpPr>
        <p:spPr bwMode="auto">
          <a:xfrm>
            <a:off x="4419600" y="4038600"/>
            <a:ext cx="782638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AU">
                <a:sym typeface="Wingdings" pitchFamily="2" charset="2"/>
              </a:rPr>
              <a:t></a:t>
            </a:r>
            <a:endParaRPr lang="en-AU"/>
          </a:p>
        </p:txBody>
      </p:sp>
      <p:sp>
        <p:nvSpPr>
          <p:cNvPr id="17431" name="Text Box 24"/>
          <p:cNvSpPr txBox="1">
            <a:spLocks noChangeArrowheads="1"/>
          </p:cNvSpPr>
          <p:nvPr/>
        </p:nvSpPr>
        <p:spPr bwMode="auto">
          <a:xfrm>
            <a:off x="2922588" y="4924425"/>
            <a:ext cx="2616200" cy="766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AU" sz="1400" b="1" dirty="0" err="1">
                <a:latin typeface="Arial" charset="0"/>
              </a:rPr>
              <a:t>Aplicaţii</a:t>
            </a:r>
            <a:endParaRPr lang="en-AU" sz="1400" b="1" dirty="0">
              <a:latin typeface="Arial" charset="0"/>
            </a:endParaRPr>
          </a:p>
          <a:p>
            <a:pPr algn="ctr"/>
            <a:r>
              <a:rPr lang="en-AU" sz="1400" dirty="0" err="1">
                <a:latin typeface="Arial" charset="0"/>
              </a:rPr>
              <a:t>Proiectate</a:t>
            </a:r>
            <a:r>
              <a:rPr lang="en-AU" sz="1400" dirty="0">
                <a:latin typeface="Arial" charset="0"/>
              </a:rPr>
              <a:t> </a:t>
            </a:r>
            <a:r>
              <a:rPr lang="en-AU" sz="1400" dirty="0" err="1">
                <a:latin typeface="Arial" charset="0"/>
              </a:rPr>
              <a:t>pentru</a:t>
            </a:r>
            <a:r>
              <a:rPr lang="en-AU" sz="1400" dirty="0">
                <a:latin typeface="Arial" charset="0"/>
              </a:rPr>
              <a:t> a </a:t>
            </a:r>
            <a:r>
              <a:rPr lang="en-AU" sz="1400" dirty="0" err="1">
                <a:latin typeface="Arial" charset="0"/>
              </a:rPr>
              <a:t>îndeplini</a:t>
            </a:r>
            <a:r>
              <a:rPr lang="en-AU" sz="1400" dirty="0">
                <a:latin typeface="Arial" charset="0"/>
              </a:rPr>
              <a:t> </a:t>
            </a:r>
            <a:r>
              <a:rPr lang="en-AU" sz="1400" dirty="0" err="1">
                <a:latin typeface="Arial" charset="0"/>
              </a:rPr>
              <a:t>cerinţele</a:t>
            </a:r>
            <a:r>
              <a:rPr lang="en-AU" sz="1400" dirty="0">
                <a:latin typeface="Arial" charset="0"/>
              </a:rPr>
              <a:t> </a:t>
            </a:r>
            <a:r>
              <a:rPr lang="en-AU" sz="1400" dirty="0" err="1">
                <a:latin typeface="Arial" charset="0"/>
              </a:rPr>
              <a:t>utilizatorului</a:t>
            </a:r>
            <a:endParaRPr lang="en-AU" sz="1000" dirty="0"/>
          </a:p>
        </p:txBody>
      </p:sp>
      <p:sp>
        <p:nvSpPr>
          <p:cNvPr id="17432" name="Line 25"/>
          <p:cNvSpPr>
            <a:spLocks noChangeShapeType="1"/>
          </p:cNvSpPr>
          <p:nvPr/>
        </p:nvSpPr>
        <p:spPr bwMode="auto">
          <a:xfrm flipH="1" flipV="1">
            <a:off x="3810000" y="4419600"/>
            <a:ext cx="98425" cy="4381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33" name="Line 26"/>
          <p:cNvSpPr>
            <a:spLocks noChangeShapeType="1"/>
          </p:cNvSpPr>
          <p:nvPr/>
        </p:nvSpPr>
        <p:spPr bwMode="auto">
          <a:xfrm flipV="1">
            <a:off x="4495800" y="4495800"/>
            <a:ext cx="114300" cy="369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34" name="Line 27"/>
          <p:cNvSpPr>
            <a:spLocks noChangeShapeType="1"/>
          </p:cNvSpPr>
          <p:nvPr/>
        </p:nvSpPr>
        <p:spPr bwMode="auto">
          <a:xfrm flipH="1" flipV="1">
            <a:off x="2295525" y="5089525"/>
            <a:ext cx="6127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35" name="Text Box 28"/>
          <p:cNvSpPr txBox="1">
            <a:spLocks noChangeArrowheads="1"/>
          </p:cNvSpPr>
          <p:nvPr/>
        </p:nvSpPr>
        <p:spPr bwMode="auto">
          <a:xfrm>
            <a:off x="6781800" y="685800"/>
            <a:ext cx="2362200" cy="7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AU" sz="1400">
                <a:latin typeface="Arial" charset="0"/>
              </a:rPr>
              <a:t>Proiectarea începe </a:t>
            </a:r>
            <a:br>
              <a:rPr lang="en-AU" sz="1400">
                <a:latin typeface="Arial" charset="0"/>
              </a:rPr>
            </a:br>
            <a:r>
              <a:rPr lang="en-AU" sz="1400">
                <a:latin typeface="Arial" charset="0"/>
              </a:rPr>
              <a:t>cu identificarea obiectelor</a:t>
            </a:r>
            <a:endParaRPr lang="en-AU" sz="1000">
              <a:latin typeface="Arial" charset="0"/>
            </a:endParaRPr>
          </a:p>
          <a:p>
            <a:pPr algn="ctr"/>
            <a:endParaRPr lang="en-AU" sz="1000"/>
          </a:p>
        </p:txBody>
      </p:sp>
      <p:sp>
        <p:nvSpPr>
          <p:cNvPr id="17436" name="Text Box 29"/>
          <p:cNvSpPr txBox="1">
            <a:spLocks noChangeArrowheads="1"/>
          </p:cNvSpPr>
          <p:nvPr/>
        </p:nvSpPr>
        <p:spPr bwMode="auto">
          <a:xfrm>
            <a:off x="4572000" y="685800"/>
            <a:ext cx="895350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AU">
                <a:sym typeface="Wingdings" pitchFamily="2" charset="2"/>
              </a:rPr>
              <a:t></a:t>
            </a:r>
            <a:endParaRPr lang="en-AU"/>
          </a:p>
        </p:txBody>
      </p:sp>
      <p:sp>
        <p:nvSpPr>
          <p:cNvPr id="17437" name="Text Box 30"/>
          <p:cNvSpPr txBox="1">
            <a:spLocks noChangeArrowheads="1"/>
          </p:cNvSpPr>
          <p:nvPr/>
        </p:nvSpPr>
        <p:spPr bwMode="auto">
          <a:xfrm>
            <a:off x="5105400" y="685800"/>
            <a:ext cx="895350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AU">
                <a:sym typeface="Wingdings" pitchFamily="2" charset="2"/>
              </a:rPr>
              <a:t></a:t>
            </a:r>
            <a:endParaRPr lang="en-AU"/>
          </a:p>
        </p:txBody>
      </p:sp>
      <p:sp>
        <p:nvSpPr>
          <p:cNvPr id="17438" name="Text Box 31"/>
          <p:cNvSpPr txBox="1">
            <a:spLocks noChangeArrowheads="1"/>
          </p:cNvSpPr>
          <p:nvPr/>
        </p:nvSpPr>
        <p:spPr bwMode="auto">
          <a:xfrm>
            <a:off x="5791200" y="685800"/>
            <a:ext cx="896938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AU">
                <a:sym typeface="Wingdings" pitchFamily="2" charset="2"/>
              </a:rPr>
              <a:t></a:t>
            </a:r>
            <a:endParaRPr lang="en-AU"/>
          </a:p>
        </p:txBody>
      </p:sp>
      <p:sp>
        <p:nvSpPr>
          <p:cNvPr id="17439" name="Text Box 32"/>
          <p:cNvSpPr txBox="1">
            <a:spLocks noChangeArrowheads="1"/>
          </p:cNvSpPr>
          <p:nvPr/>
        </p:nvSpPr>
        <p:spPr bwMode="auto">
          <a:xfrm>
            <a:off x="6400800" y="685800"/>
            <a:ext cx="896938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AU">
                <a:sym typeface="Wingdings" pitchFamily="2" charset="2"/>
              </a:rPr>
              <a:t></a:t>
            </a:r>
            <a:endParaRPr lang="en-AU"/>
          </a:p>
        </p:txBody>
      </p:sp>
      <p:sp>
        <p:nvSpPr>
          <p:cNvPr id="17440" name="Text Box 33"/>
          <p:cNvSpPr txBox="1">
            <a:spLocks noChangeArrowheads="1"/>
          </p:cNvSpPr>
          <p:nvPr/>
        </p:nvSpPr>
        <p:spPr bwMode="auto">
          <a:xfrm>
            <a:off x="4884738" y="1751013"/>
            <a:ext cx="2417762" cy="7667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AU" sz="1400" b="1">
                <a:latin typeface="Arial" charset="0"/>
              </a:rPr>
              <a:t>Model de date</a:t>
            </a:r>
          </a:p>
          <a:p>
            <a:pPr algn="ctr"/>
            <a:r>
              <a:rPr lang="en-AU" sz="1400">
                <a:latin typeface="Arial" charset="0"/>
              </a:rPr>
              <a:t>Bazat pe obiectele care au legătură cu subiectul</a:t>
            </a:r>
            <a:endParaRPr lang="en-AU" sz="1000"/>
          </a:p>
        </p:txBody>
      </p:sp>
      <p:sp>
        <p:nvSpPr>
          <p:cNvPr id="17441" name="Text Box 34"/>
          <p:cNvSpPr txBox="1">
            <a:spLocks noChangeArrowheads="1"/>
          </p:cNvSpPr>
          <p:nvPr/>
        </p:nvSpPr>
        <p:spPr bwMode="auto">
          <a:xfrm>
            <a:off x="4913313" y="3214688"/>
            <a:ext cx="2417762" cy="7667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AU" sz="1400" b="1">
                <a:latin typeface="Arial" charset="0"/>
              </a:rPr>
              <a:t>Schema</a:t>
            </a:r>
          </a:p>
          <a:p>
            <a:pPr algn="ctr"/>
            <a:r>
              <a:rPr lang="en-AU" sz="1400">
                <a:latin typeface="Arial" charset="0"/>
              </a:rPr>
              <a:t>Cuprinde obiectele în structuri logice</a:t>
            </a:r>
            <a:endParaRPr lang="en-AU" sz="1000"/>
          </a:p>
        </p:txBody>
      </p:sp>
      <p:sp>
        <p:nvSpPr>
          <p:cNvPr id="17442" name="Line 35"/>
          <p:cNvSpPr>
            <a:spLocks noChangeShapeType="1"/>
          </p:cNvSpPr>
          <p:nvPr/>
        </p:nvSpPr>
        <p:spPr bwMode="auto">
          <a:xfrm>
            <a:off x="4927600" y="1093788"/>
            <a:ext cx="369888" cy="6715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43" name="Line 36"/>
          <p:cNvSpPr>
            <a:spLocks noChangeShapeType="1"/>
          </p:cNvSpPr>
          <p:nvPr/>
        </p:nvSpPr>
        <p:spPr bwMode="auto">
          <a:xfrm>
            <a:off x="5467350" y="1108075"/>
            <a:ext cx="228600" cy="6429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44" name="Line 37"/>
          <p:cNvSpPr>
            <a:spLocks noChangeShapeType="1"/>
          </p:cNvSpPr>
          <p:nvPr/>
        </p:nvSpPr>
        <p:spPr bwMode="auto">
          <a:xfrm flipH="1">
            <a:off x="5994400" y="1081088"/>
            <a:ext cx="57150" cy="6556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45" name="Line 38"/>
          <p:cNvSpPr>
            <a:spLocks noChangeShapeType="1"/>
          </p:cNvSpPr>
          <p:nvPr/>
        </p:nvSpPr>
        <p:spPr bwMode="auto">
          <a:xfrm flipH="1">
            <a:off x="6464300" y="1093788"/>
            <a:ext cx="184150" cy="6572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46" name="Line 39"/>
          <p:cNvSpPr>
            <a:spLocks noChangeShapeType="1"/>
          </p:cNvSpPr>
          <p:nvPr/>
        </p:nvSpPr>
        <p:spPr bwMode="auto">
          <a:xfrm>
            <a:off x="6080125" y="2530475"/>
            <a:ext cx="0" cy="6842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47" name="Line 40"/>
          <p:cNvSpPr>
            <a:spLocks noChangeShapeType="1"/>
          </p:cNvSpPr>
          <p:nvPr/>
        </p:nvSpPr>
        <p:spPr bwMode="auto">
          <a:xfrm flipH="1">
            <a:off x="6350000" y="4008438"/>
            <a:ext cx="0" cy="301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48" name="Text Box 41"/>
          <p:cNvSpPr txBox="1">
            <a:spLocks noChangeArrowheads="1"/>
          </p:cNvSpPr>
          <p:nvPr/>
        </p:nvSpPr>
        <p:spPr bwMode="auto">
          <a:xfrm>
            <a:off x="6477000" y="4495800"/>
            <a:ext cx="78263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AU" sz="3600">
                <a:sym typeface="Wingdings" pitchFamily="2" charset="2"/>
              </a:rPr>
              <a:t></a:t>
            </a:r>
            <a:endParaRPr lang="en-AU" sz="3600"/>
          </a:p>
        </p:txBody>
      </p:sp>
      <p:sp>
        <p:nvSpPr>
          <p:cNvPr id="17449" name="Text Box 42"/>
          <p:cNvSpPr txBox="1">
            <a:spLocks noChangeArrowheads="1"/>
          </p:cNvSpPr>
          <p:nvPr/>
        </p:nvSpPr>
        <p:spPr bwMode="auto">
          <a:xfrm>
            <a:off x="5943600" y="4495800"/>
            <a:ext cx="78105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AU" sz="3600">
                <a:sym typeface="Wingdings" pitchFamily="2" charset="2"/>
              </a:rPr>
              <a:t></a:t>
            </a:r>
            <a:endParaRPr lang="en-AU" sz="3600"/>
          </a:p>
        </p:txBody>
      </p:sp>
      <p:sp>
        <p:nvSpPr>
          <p:cNvPr id="17450" name="Line 43"/>
          <p:cNvSpPr>
            <a:spLocks noChangeShapeType="1"/>
          </p:cNvSpPr>
          <p:nvPr/>
        </p:nvSpPr>
        <p:spPr bwMode="auto">
          <a:xfrm flipH="1" flipV="1">
            <a:off x="6094413" y="4310063"/>
            <a:ext cx="6111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51" name="Line 44"/>
          <p:cNvSpPr>
            <a:spLocks noChangeShapeType="1"/>
          </p:cNvSpPr>
          <p:nvPr/>
        </p:nvSpPr>
        <p:spPr bwMode="auto">
          <a:xfrm flipH="1">
            <a:off x="6108700" y="4310063"/>
            <a:ext cx="0" cy="3000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52" name="Line 45"/>
          <p:cNvSpPr>
            <a:spLocks noChangeShapeType="1"/>
          </p:cNvSpPr>
          <p:nvPr/>
        </p:nvSpPr>
        <p:spPr bwMode="auto">
          <a:xfrm flipH="1">
            <a:off x="6719888" y="4322763"/>
            <a:ext cx="0" cy="301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53" name="Line 46"/>
          <p:cNvSpPr>
            <a:spLocks noChangeShapeType="1"/>
          </p:cNvSpPr>
          <p:nvPr/>
        </p:nvSpPr>
        <p:spPr bwMode="auto">
          <a:xfrm flipH="1" flipV="1">
            <a:off x="5538788" y="5021263"/>
            <a:ext cx="4699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54" name="Text Box 47"/>
          <p:cNvSpPr txBox="1">
            <a:spLocks noChangeArrowheads="1"/>
          </p:cNvSpPr>
          <p:nvPr/>
        </p:nvSpPr>
        <p:spPr bwMode="auto">
          <a:xfrm>
            <a:off x="762000" y="6019800"/>
            <a:ext cx="29591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o-RO" sz="1400" b="1">
                <a:latin typeface="Arial" charset="0"/>
              </a:rPr>
              <a:t>Bază de date de tip aplicaţie</a:t>
            </a:r>
            <a:endParaRPr lang="ro-RO" sz="1000" b="1">
              <a:latin typeface="Arial" charset="0"/>
            </a:endParaRPr>
          </a:p>
          <a:p>
            <a:pPr algn="ctr"/>
            <a:endParaRPr lang="en-AU" sz="1000"/>
          </a:p>
        </p:txBody>
      </p:sp>
      <p:sp>
        <p:nvSpPr>
          <p:cNvPr id="17455" name="Text Box 48"/>
          <p:cNvSpPr txBox="1">
            <a:spLocks noChangeArrowheads="1"/>
          </p:cNvSpPr>
          <p:nvPr/>
        </p:nvSpPr>
        <p:spPr bwMode="auto">
          <a:xfrm>
            <a:off x="5257800" y="6096000"/>
            <a:ext cx="29575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o-RO" sz="1400" b="1">
                <a:latin typeface="Arial" charset="0"/>
              </a:rPr>
              <a:t>Bază de date de tip subiect</a:t>
            </a:r>
            <a:endParaRPr lang="ro-RO" sz="1000" b="1">
              <a:latin typeface="Arial" charset="0"/>
            </a:endParaRPr>
          </a:p>
          <a:p>
            <a:pPr algn="ctr"/>
            <a:endParaRPr lang="en-AU" sz="1000"/>
          </a:p>
        </p:txBody>
      </p:sp>
      <p:sp>
        <p:nvSpPr>
          <p:cNvPr id="17456" name="Line 49"/>
          <p:cNvSpPr>
            <a:spLocks noChangeShapeType="1"/>
          </p:cNvSpPr>
          <p:nvPr/>
        </p:nvSpPr>
        <p:spPr bwMode="auto">
          <a:xfrm flipV="1">
            <a:off x="457200" y="533400"/>
            <a:ext cx="0" cy="56388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17457" name="Line 50"/>
          <p:cNvSpPr>
            <a:spLocks noChangeShapeType="1"/>
          </p:cNvSpPr>
          <p:nvPr/>
        </p:nvSpPr>
        <p:spPr bwMode="auto">
          <a:xfrm>
            <a:off x="8534400" y="1143000"/>
            <a:ext cx="0" cy="48006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50" name="TextBox 49"/>
          <p:cNvSpPr txBox="1"/>
          <p:nvPr/>
        </p:nvSpPr>
        <p:spPr>
          <a:xfrm rot="20521628">
            <a:off x="6858000" y="5029200"/>
            <a:ext cx="1447800" cy="457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o-RO" sz="2400" dirty="0" smtClean="0">
                <a:solidFill>
                  <a:srgbClr val="FF0000"/>
                </a:solidFill>
                <a:latin typeface="Tw Cen MT Condensed Extra Bold" pitchFamily="34" charset="0"/>
              </a:rPr>
              <a:t>EXEMPLU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686800" cy="762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o-RO" sz="36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 Demi" pitchFamily="34" charset="0"/>
              </a:rPr>
              <a:t>Sistemul de Gestiune a Bazei de Date (SGBD)</a:t>
            </a:r>
            <a:endParaRPr lang="en-US" sz="3600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600200"/>
            <a:ext cx="7921625" cy="4648200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ro-RO" sz="2800" dirty="0" smtClean="0"/>
              <a:t>Reprezintă programul software care asigură :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Tx/>
              <a:buNone/>
            </a:pPr>
            <a:endParaRPr lang="ro-RO" sz="2800" dirty="0" smtClean="0"/>
          </a:p>
          <a:p>
            <a:pPr algn="just">
              <a:buFontTx/>
              <a:buChar char="-"/>
            </a:pPr>
            <a:r>
              <a:rPr lang="ro-RO" sz="2800" dirty="0" smtClean="0"/>
              <a:t>definirea bazei de date,</a:t>
            </a:r>
          </a:p>
          <a:p>
            <a:pPr algn="just">
              <a:buFontTx/>
              <a:buChar char="-"/>
            </a:pPr>
            <a:r>
              <a:rPr lang="ro-RO" sz="2800" dirty="0" smtClean="0"/>
              <a:t>încărcarea datelor în baza de date,</a:t>
            </a:r>
          </a:p>
          <a:p>
            <a:pPr algn="just">
              <a:buFontTx/>
              <a:buChar char="-"/>
            </a:pPr>
            <a:r>
              <a:rPr lang="ro-RO" sz="2800" dirty="0" smtClean="0"/>
              <a:t>accesul la date (interogare, actualizare),</a:t>
            </a:r>
          </a:p>
          <a:p>
            <a:pPr algn="just">
              <a:buFontTx/>
              <a:buChar char="-"/>
            </a:pPr>
            <a:r>
              <a:rPr lang="ro-RO" sz="2800" dirty="0" smtClean="0"/>
              <a:t>întreţinerea bazei de date,</a:t>
            </a:r>
          </a:p>
          <a:p>
            <a:pPr algn="just">
              <a:buFontTx/>
              <a:buChar char="-"/>
            </a:pPr>
            <a:r>
              <a:rPr lang="ro-RO" sz="2800" dirty="0" smtClean="0"/>
              <a:t>securitatea datelor,</a:t>
            </a:r>
          </a:p>
          <a:p>
            <a:pPr algn="just">
              <a:buFontTx/>
              <a:buChar char="-"/>
            </a:pPr>
            <a:r>
              <a:rPr lang="ro-RO" sz="2800" dirty="0" smtClean="0"/>
              <a:t>reorganizarea bazei de date.</a:t>
            </a:r>
            <a:endParaRPr lang="en-US" sz="2800" dirty="0" smtClean="0"/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72200" y="4800600"/>
            <a:ext cx="2276475" cy="1702875"/>
          </a:xfrm>
          <a:prstGeom prst="rect">
            <a:avLst/>
          </a:prstGeom>
          <a:ln>
            <a:solidFill>
              <a:srgbClr val="92D050"/>
            </a:solidFill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715962"/>
          </a:xfrm>
        </p:spPr>
        <p:txBody>
          <a:bodyPr>
            <a:normAutofit/>
          </a:bodyPr>
          <a:lstStyle/>
          <a:p>
            <a:r>
              <a:rPr lang="ro-RO" sz="3600" b="1" i="1" dirty="0" smtClean="0">
                <a:solidFill>
                  <a:srgbClr val="00B050"/>
                </a:solidFill>
                <a:latin typeface="Berlin Sans FB Demi" pitchFamily="34" charset="0"/>
                <a:cs typeface="Times New Roman" pitchFamily="18" charset="0"/>
              </a:rPr>
              <a:t>Baze de date relaţionale</a:t>
            </a:r>
            <a:r>
              <a:rPr lang="en-GB" sz="3600" b="1" i="1" dirty="0" smtClean="0">
                <a:solidFill>
                  <a:srgbClr val="00B050"/>
                </a:solidFill>
                <a:latin typeface="Berlin Sans FB Demi" pitchFamily="34" charset="0"/>
              </a:rPr>
              <a:t> </a:t>
            </a:r>
            <a:r>
              <a:rPr lang="ro-RO" sz="3600" b="1" i="1" dirty="0" smtClean="0">
                <a:solidFill>
                  <a:srgbClr val="00B050"/>
                </a:solidFill>
                <a:latin typeface="Berlin Sans FB Demi" pitchFamily="34" charset="0"/>
              </a:rPr>
              <a:t>(BDR)</a:t>
            </a:r>
            <a:endParaRPr lang="en-GB" sz="3600" b="1" i="1" dirty="0" smtClean="0">
              <a:solidFill>
                <a:srgbClr val="00B050"/>
              </a:solidFill>
              <a:latin typeface="Berlin Sans FB Demi" pitchFamily="34" charset="0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667000"/>
            <a:ext cx="8915400" cy="3633787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ro-RO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O bază de date relaţională</a:t>
            </a:r>
            <a:r>
              <a:rPr lang="ro-RO" sz="2800" dirty="0" smtClean="0">
                <a:cs typeface="Times New Roman" pitchFamily="18" charset="0"/>
              </a:rPr>
              <a:t> are la bază modelul relaţional, adică este alcătuită din unul sau mai multe obiecte organizate ierarhic, între care s-au stabilit anumite relaţii. 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ro-RO" sz="2800" dirty="0" smtClean="0"/>
              <a:t>	Se bazează pe o singură structură de date: </a:t>
            </a:r>
            <a:r>
              <a:rPr lang="ro-RO" sz="2800" i="1" dirty="0" smtClean="0"/>
              <a:t>tabel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ro-RO" sz="2800" i="1" dirty="0" smtClean="0"/>
              <a:t>	</a:t>
            </a:r>
            <a:r>
              <a:rPr lang="ro-RO" sz="2800" dirty="0" smtClean="0"/>
              <a:t>Un tabel conţine informaţii despre un singur subiect (clienţi, ordine de plată...)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endParaRPr lang="ro-RO" sz="2800" dirty="0" smtClean="0"/>
          </a:p>
          <a:p>
            <a:pPr>
              <a:lnSpc>
                <a:spcPct val="90000"/>
              </a:lnSpc>
              <a:defRPr/>
            </a:pPr>
            <a:r>
              <a:rPr lang="ro-RO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Relaţiile</a:t>
            </a:r>
            <a:r>
              <a:rPr lang="ro-RO" sz="2800" dirty="0" smtClean="0">
                <a:cs typeface="Times New Roman" pitchFamily="18" charset="0"/>
              </a:rPr>
              <a:t> între două tabele sunt unidirecţionale, astfel că o tabelă devine </a:t>
            </a:r>
            <a:r>
              <a:rPr lang="ro-RO" sz="2800" i="1" dirty="0" smtClean="0">
                <a:cs typeface="Times New Roman" pitchFamily="18" charset="0"/>
              </a:rPr>
              <a:t>principală</a:t>
            </a:r>
            <a:r>
              <a:rPr lang="ro-RO" sz="2800" dirty="0" smtClean="0">
                <a:cs typeface="Times New Roman" pitchFamily="18" charset="0"/>
              </a:rPr>
              <a:t>, iar cealaltă devine </a:t>
            </a:r>
            <a:r>
              <a:rPr lang="ro-RO" sz="2800" i="1" dirty="0" smtClean="0">
                <a:cs typeface="Times New Roman" pitchFamily="18" charset="0"/>
              </a:rPr>
              <a:t>subordonată</a:t>
            </a:r>
            <a:r>
              <a:rPr lang="ro-RO" sz="2800" dirty="0" smtClean="0">
                <a:cs typeface="Times New Roman" pitchFamily="18" charset="0"/>
              </a:rPr>
              <a:t>.</a:t>
            </a:r>
            <a:r>
              <a:rPr lang="en-GB" sz="2800" dirty="0" smtClean="0"/>
              <a:t> </a:t>
            </a:r>
            <a:endParaRPr lang="ro-RO" sz="2800" dirty="0" smtClean="0"/>
          </a:p>
        </p:txBody>
      </p:sp>
      <p:pic>
        <p:nvPicPr>
          <p:cNvPr id="4" name="Рисунок 3" descr="b cv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00200" y="1219200"/>
            <a:ext cx="1319784" cy="11094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ro-RO" sz="3600" b="1" i="1" dirty="0" smtClean="0">
                <a:solidFill>
                  <a:srgbClr val="00B050"/>
                </a:solidFill>
                <a:latin typeface="Berlin Sans FB Demi" pitchFamily="34" charset="0"/>
              </a:rPr>
              <a:t>Terminologie BDR</a:t>
            </a:r>
            <a:endParaRPr lang="en-US" sz="3600" b="1" i="1" dirty="0" smtClean="0">
              <a:solidFill>
                <a:srgbClr val="00B050"/>
              </a:solidFill>
              <a:latin typeface="Berlin Sans FB Demi" pitchFamily="34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o-RO" sz="2800" b="1" dirty="0" smtClean="0"/>
              <a:t>Tabel</a:t>
            </a:r>
            <a:r>
              <a:rPr lang="ro-RO" sz="2800" dirty="0" smtClean="0"/>
              <a:t> (</a:t>
            </a:r>
            <a:r>
              <a:rPr lang="ro-RO" sz="2800" i="1" dirty="0" smtClean="0"/>
              <a:t>table</a:t>
            </a:r>
            <a:r>
              <a:rPr lang="ro-RO" sz="2800" dirty="0" smtClean="0"/>
              <a:t>): informaţie despre un singur subiect.</a:t>
            </a:r>
          </a:p>
          <a:p>
            <a:r>
              <a:rPr lang="ro-RO" sz="2800" b="1" dirty="0" smtClean="0"/>
              <a:t>Atribut</a:t>
            </a:r>
            <a:r>
              <a:rPr lang="ro-RO" sz="2800" dirty="0" smtClean="0"/>
              <a:t> (</a:t>
            </a:r>
            <a:r>
              <a:rPr lang="ro-RO" sz="2800" i="1" dirty="0" smtClean="0"/>
              <a:t>attribut</a:t>
            </a:r>
            <a:r>
              <a:rPr lang="ro-RO" sz="2800" dirty="0" smtClean="0"/>
              <a:t>): o unitate specifică a informaţiei despre un subiect; coloană sau câmp în tabel.</a:t>
            </a:r>
          </a:p>
          <a:p>
            <a:r>
              <a:rPr lang="ro-RO" sz="2800" b="1" dirty="0" smtClean="0"/>
              <a:t>Legătură</a:t>
            </a:r>
            <a:r>
              <a:rPr lang="ro-RO" sz="2800" dirty="0" smtClean="0"/>
              <a:t> (</a:t>
            </a:r>
            <a:r>
              <a:rPr lang="ro-RO" sz="2800" i="1" dirty="0" smtClean="0"/>
              <a:t>relationship</a:t>
            </a:r>
            <a:r>
              <a:rPr lang="ro-RO" sz="2800" dirty="0" smtClean="0"/>
              <a:t>): modul în care informaţia dintr-un tabel este legată de informaţia din alt tabel.</a:t>
            </a:r>
          </a:p>
          <a:p>
            <a:r>
              <a:rPr lang="ro-RO" sz="2800" b="1" dirty="0" smtClean="0"/>
              <a:t>Asociere</a:t>
            </a:r>
            <a:r>
              <a:rPr lang="ro-RO" sz="2800" dirty="0" smtClean="0"/>
              <a:t> (</a:t>
            </a:r>
            <a:r>
              <a:rPr lang="ro-RO" sz="2800" i="1" dirty="0" smtClean="0"/>
              <a:t>join</a:t>
            </a:r>
            <a:r>
              <a:rPr lang="ro-RO" sz="2800" dirty="0" smtClean="0"/>
              <a:t>): procesul de legare a tabelelor prin datele corelate.</a:t>
            </a:r>
            <a:endParaRPr lang="en-US" sz="2800" dirty="0" smtClean="0"/>
          </a:p>
        </p:txBody>
      </p:sp>
      <p:pic>
        <p:nvPicPr>
          <p:cNvPr id="4" name="Рисунок 3" descr="Now_You_Can_Take_it_with_you_iWiMax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1200" y="4942166"/>
            <a:ext cx="2124456" cy="13793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ude dj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304800"/>
            <a:ext cx="1536700" cy="15660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TextBox 7"/>
          <p:cNvSpPr txBox="1"/>
          <p:nvPr/>
        </p:nvSpPr>
        <p:spPr>
          <a:xfrm>
            <a:off x="2667000" y="1219200"/>
            <a:ext cx="5105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/>
              <a:t>Multumesc</a:t>
            </a:r>
            <a:r>
              <a:rPr lang="en-US" sz="1600" dirty="0" smtClean="0"/>
              <a:t> </a:t>
            </a:r>
            <a:r>
              <a:rPr lang="en-US" sz="1600" dirty="0" err="1" smtClean="0"/>
              <a:t>ptr</a:t>
            </a:r>
            <a:r>
              <a:rPr lang="en-US" sz="1600" dirty="0" smtClean="0"/>
              <a:t> </a:t>
            </a:r>
            <a:r>
              <a:rPr lang="en-US" sz="1600" dirty="0" err="1" smtClean="0"/>
              <a:t>atentie</a:t>
            </a:r>
            <a:r>
              <a:rPr lang="en-US" sz="1600" dirty="0" smtClean="0"/>
              <a:t>!</a:t>
            </a:r>
          </a:p>
          <a:p>
            <a:pPr algn="ctr"/>
            <a:endParaRPr lang="en-US" sz="1600" i="1" dirty="0" smtClean="0"/>
          </a:p>
          <a:p>
            <a:pPr algn="ctr"/>
            <a:endParaRPr lang="en-US" sz="1600" i="1" dirty="0" smtClean="0"/>
          </a:p>
          <a:p>
            <a:pPr algn="ctr"/>
            <a:r>
              <a:rPr lang="en-US" sz="1600" i="1" dirty="0" smtClean="0"/>
              <a:t>Prof. Ana-Maria </a:t>
            </a:r>
            <a:r>
              <a:rPr lang="en-US" sz="1600" i="1" dirty="0" err="1" smtClean="0"/>
              <a:t>Balajel</a:t>
            </a:r>
            <a:endParaRPr lang="ru-RU" sz="1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njsrnsr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1" y="381000"/>
            <a:ext cx="1371600" cy="127777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TextBox 2"/>
          <p:cNvSpPr txBox="1"/>
          <p:nvPr/>
        </p:nvSpPr>
        <p:spPr>
          <a:xfrm>
            <a:off x="1981200" y="533400"/>
            <a:ext cx="6781800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>
                <a:solidFill>
                  <a:srgbClr val="FF0000"/>
                </a:solidFill>
                <a:latin typeface="Berlin Sans FB Demi" pitchFamily="34" charset="0"/>
              </a:rPr>
              <a:t>CUPRINS:</a:t>
            </a:r>
            <a:endParaRPr lang="ro-RO" sz="3200" b="1" u="sng" dirty="0" smtClean="0">
              <a:solidFill>
                <a:srgbClr val="FF0000"/>
              </a:solidFill>
              <a:latin typeface="Berlin Sans FB Demi" pitchFamily="34" charset="0"/>
            </a:endParaRPr>
          </a:p>
          <a:p>
            <a:pPr algn="ctr"/>
            <a:endParaRPr lang="en-US" sz="3200" b="1" u="sng" dirty="0" smtClean="0">
              <a:solidFill>
                <a:srgbClr val="FF0000"/>
              </a:solidFill>
              <a:latin typeface="Berlin Sans FB Demi" pitchFamily="34" charset="0"/>
            </a:endParaRPr>
          </a:p>
          <a:p>
            <a:endParaRPr lang="en-US" dirty="0"/>
          </a:p>
          <a:p>
            <a:pPr>
              <a:buFont typeface="Arial" charset="0"/>
              <a:buChar char="•"/>
            </a:pPr>
            <a:r>
              <a:rPr lang="en-US" sz="2800" i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Baze</a:t>
            </a:r>
            <a:r>
              <a:rPr lang="en-US" sz="2800" i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de date. No</a:t>
            </a:r>
            <a:r>
              <a:rPr lang="ro-RO" sz="2800" i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ţiuni şi concepte.</a:t>
            </a:r>
            <a:endParaRPr lang="ro-RO" sz="2800" i="1" dirty="0">
              <a:solidFill>
                <a:srgbClr val="7030A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 typeface="Arial" charset="0"/>
              <a:buChar char="•"/>
            </a:pPr>
            <a:r>
              <a:rPr lang="ro-RO" sz="2800" i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Concepte în crearea B.D.</a:t>
            </a:r>
          </a:p>
          <a:p>
            <a:pPr>
              <a:buFont typeface="Arial" charset="0"/>
              <a:buChar char="•"/>
            </a:pPr>
            <a:r>
              <a:rPr lang="ro-RO" sz="2800" i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o-RO" sz="2800" i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Structuri de date</a:t>
            </a:r>
          </a:p>
          <a:p>
            <a:pPr>
              <a:buFont typeface="Arial" charset="0"/>
              <a:buChar char="•"/>
            </a:pPr>
            <a:r>
              <a:rPr lang="ro-RO" sz="2800" i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o-RO" sz="2800" i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Structura unei B.D. </a:t>
            </a:r>
          </a:p>
          <a:p>
            <a:pPr>
              <a:buFont typeface="Arial" charset="0"/>
              <a:buChar char="•"/>
            </a:pPr>
            <a:r>
              <a:rPr lang="ro-RO" sz="2800" i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o-RO" sz="2800" i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Modele de B.D.</a:t>
            </a:r>
          </a:p>
          <a:p>
            <a:pPr>
              <a:buFont typeface="Arial" charset="0"/>
              <a:buChar char="•"/>
            </a:pPr>
            <a:r>
              <a:rPr lang="ro-RO" sz="2800" i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o-RO" sz="2800" i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Clasificarea Bazelor de date</a:t>
            </a:r>
          </a:p>
          <a:p>
            <a:pPr>
              <a:buFont typeface="Arial" charset="0"/>
              <a:buChar char="•"/>
            </a:pPr>
            <a:r>
              <a:rPr lang="ro-RO" sz="2800" i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o-RO" sz="2800" i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Sistemul de gestiune B.D.</a:t>
            </a:r>
          </a:p>
          <a:p>
            <a:pPr>
              <a:buFont typeface="Arial" charset="0"/>
              <a:buChar char="•"/>
            </a:pPr>
            <a:r>
              <a:rPr lang="ro-RO" sz="2800" i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o-RO" sz="2800" i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Baze de date relaţionale</a:t>
            </a:r>
          </a:p>
          <a:p>
            <a:pPr>
              <a:buFont typeface="Arial" charset="0"/>
              <a:buChar char="•"/>
            </a:pPr>
            <a:r>
              <a:rPr lang="ro-RO" sz="2800" i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o-RO" sz="2800" i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Terminologie B.D.R.</a:t>
            </a:r>
          </a:p>
        </p:txBody>
      </p:sp>
      <p:pic>
        <p:nvPicPr>
          <p:cNvPr id="4" name="Рисунок 3" descr="fluture-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53400" y="5943600"/>
            <a:ext cx="614363" cy="7353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ude dj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04800"/>
            <a:ext cx="1295400" cy="13201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 rot="508350">
            <a:off x="1828800" y="609600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3600" b="1" i="1" dirty="0" smtClean="0">
                <a:solidFill>
                  <a:srgbClr val="00B050"/>
                </a:solidFill>
                <a:latin typeface="Berlin Sans FB Demi" pitchFamily="34" charset="0"/>
              </a:rPr>
              <a:t>Noţiuni şi concepte</a:t>
            </a:r>
            <a:endParaRPr lang="ru-RU" sz="3600" b="1" i="1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2133600"/>
            <a:ext cx="80010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kumimoji="0" lang="ro-RO" sz="2000" dirty="0" smtClean="0"/>
              <a:t>Apărut în </a:t>
            </a:r>
            <a:r>
              <a:rPr kumimoji="0" lang="ro-RO" sz="2000" dirty="0" smtClean="0">
                <a:solidFill>
                  <a:srgbClr val="FF0000"/>
                </a:solidFill>
              </a:rPr>
              <a:t>1969</a:t>
            </a:r>
            <a:r>
              <a:rPr lang="ro-RO" sz="2000" dirty="0"/>
              <a:t> </a:t>
            </a:r>
            <a:r>
              <a:rPr kumimoji="0" lang="ro-RO" sz="2000" dirty="0" smtClean="0"/>
              <a:t>Ideea: existenţa unui fişier de descriere globală a datelor, prin care se asigură </a:t>
            </a:r>
            <a:r>
              <a:rPr kumimoji="0" lang="ro-RO" sz="2000" i="1" dirty="0" smtClean="0"/>
              <a:t>independenţa programelor faţă de date.</a:t>
            </a:r>
          </a:p>
          <a:p>
            <a:pPr algn="ctr">
              <a:spcAft>
                <a:spcPts val="600"/>
              </a:spcAft>
            </a:pPr>
            <a:r>
              <a:rPr kumimoji="0" lang="ro-RO" sz="2000" i="1" dirty="0" smtClean="0"/>
              <a:t/>
            </a:r>
            <a:br>
              <a:rPr kumimoji="0" lang="ro-RO" sz="2000" i="1" dirty="0" smtClean="0"/>
            </a:br>
            <a:r>
              <a:rPr kumimoji="0" lang="ro-RO" sz="2000" dirty="0" smtClean="0"/>
              <a:t>Accesul utilizatorilor la baza de date se realizează prin acest fişier, care conţine colecţiile de date şi legăturile dintre acestea.</a:t>
            </a:r>
          </a:p>
          <a:p>
            <a:pPr algn="ctr">
              <a:spcAft>
                <a:spcPts val="600"/>
              </a:spcAft>
            </a:pPr>
            <a:endParaRPr kumimoji="0" lang="ro-RO" sz="2000" dirty="0" smtClean="0"/>
          </a:p>
          <a:p>
            <a:pPr>
              <a:spcAft>
                <a:spcPts val="600"/>
              </a:spcAft>
            </a:pPr>
            <a:r>
              <a:rPr kumimoji="0" lang="ro-RO" sz="2800" dirty="0" smtClean="0"/>
              <a:t>B</a:t>
            </a:r>
            <a:r>
              <a:rPr kumimoji="0" lang="en-US" sz="2800" dirty="0" err="1" smtClean="0"/>
              <a:t>az</a:t>
            </a:r>
            <a:r>
              <a:rPr kumimoji="0" lang="ro-RO" sz="2800" dirty="0" smtClean="0"/>
              <a:t>ă de date </a:t>
            </a:r>
            <a:r>
              <a:rPr kumimoji="0" lang="ro-RO" sz="2000" dirty="0" smtClean="0"/>
              <a:t>– una sau mai multe colecţii de date, aflate în interdependenţă, împreună cu descrierea datelor şi a relaţiilor dintre ele.</a:t>
            </a:r>
          </a:p>
          <a:p>
            <a:pPr>
              <a:spcAft>
                <a:spcPts val="600"/>
              </a:spcAft>
            </a:pPr>
            <a:endParaRPr kumimoji="0" lang="ro-RO" sz="2000" dirty="0" smtClean="0"/>
          </a:p>
          <a:p>
            <a:pPr algn="ctr">
              <a:spcAft>
                <a:spcPts val="600"/>
              </a:spcAft>
              <a:buFontTx/>
              <a:buNone/>
            </a:pPr>
            <a:r>
              <a:rPr kumimoji="0" lang="ro-RO" sz="2400" i="1" dirty="0" smtClean="0">
                <a:solidFill>
                  <a:schemeClr val="accent4">
                    <a:lumMod val="75000"/>
                  </a:schemeClr>
                </a:solidFill>
                <a:latin typeface="Tw Cen MT Condensed Extra Bold" pitchFamily="34" charset="0"/>
              </a:rPr>
              <a:t>O bază de date este creată pentru un anumit scop</a:t>
            </a:r>
            <a:r>
              <a:rPr kumimoji="0" lang="ro-RO" sz="2000" i="1" dirty="0" smtClean="0">
                <a:solidFill>
                  <a:schemeClr val="accent4">
                    <a:lumMod val="75000"/>
                  </a:schemeClr>
                </a:solidFill>
                <a:latin typeface="Tw Cen MT Condensed Extra Bold" pitchFamily="34" charset="0"/>
              </a:rPr>
              <a:t>.</a:t>
            </a:r>
            <a:endParaRPr kumimoji="0" lang="en-US" sz="2000" i="1" dirty="0" smtClean="0">
              <a:solidFill>
                <a:schemeClr val="accent4">
                  <a:lumMod val="75000"/>
                </a:schemeClr>
              </a:solidFill>
              <a:latin typeface="Tw Cen MT Condensed Extra Bold" pitchFamily="34" charset="0"/>
            </a:endParaRPr>
          </a:p>
          <a:p>
            <a:endParaRPr lang="ru-RU" dirty="0"/>
          </a:p>
        </p:txBody>
      </p:sp>
      <p:pic>
        <p:nvPicPr>
          <p:cNvPr id="5" name="Рисунок 4" descr="njsrnsr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72400" y="5791200"/>
            <a:ext cx="844296" cy="7865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1188319">
            <a:off x="381000" y="381000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3600" b="1" i="1" dirty="0" smtClean="0">
                <a:solidFill>
                  <a:srgbClr val="00B050"/>
                </a:solidFill>
                <a:latin typeface="Berlin Sans FB Demi" pitchFamily="34" charset="0"/>
              </a:rPr>
              <a:t>Concepte în crearea B.D.</a:t>
            </a:r>
            <a:endParaRPr lang="ru-RU" sz="3600" b="1" i="1" dirty="0">
              <a:solidFill>
                <a:srgbClr val="00B0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1752600"/>
            <a:ext cx="8077200" cy="494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buFontTx/>
              <a:buChar char="-"/>
            </a:pPr>
            <a:r>
              <a:rPr lang="ro-RO" dirty="0" smtClean="0">
                <a:solidFill>
                  <a:srgbClr val="FF0000"/>
                </a:solidFill>
                <a:latin typeface="Stencil" pitchFamily="82" charset="0"/>
              </a:rPr>
              <a:t>Entitate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ro-RO" dirty="0" smtClean="0">
              <a:solidFill>
                <a:srgbClr val="FF0000"/>
              </a:solidFill>
              <a:latin typeface="Stencil" pitchFamily="82" charset="0"/>
            </a:endParaRPr>
          </a:p>
          <a:p>
            <a:pPr>
              <a:lnSpc>
                <a:spcPct val="80000"/>
              </a:lnSpc>
              <a:buFontTx/>
              <a:buChar char="-"/>
            </a:pPr>
            <a:r>
              <a:rPr lang="ro-RO" dirty="0" smtClean="0">
                <a:solidFill>
                  <a:srgbClr val="FF0000"/>
                </a:solidFill>
                <a:latin typeface="Stencil" pitchFamily="82" charset="0"/>
              </a:rPr>
              <a:t>Atribut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ro-RO" dirty="0" smtClean="0">
              <a:solidFill>
                <a:srgbClr val="FF0000"/>
              </a:solidFill>
              <a:latin typeface="Stencil" pitchFamily="82" charset="0"/>
            </a:endParaRPr>
          </a:p>
          <a:p>
            <a:pPr>
              <a:lnSpc>
                <a:spcPct val="80000"/>
              </a:lnSpc>
              <a:buFontTx/>
              <a:buChar char="-"/>
            </a:pPr>
            <a:r>
              <a:rPr lang="ro-RO" dirty="0" smtClean="0">
                <a:solidFill>
                  <a:srgbClr val="FF0000"/>
                </a:solidFill>
                <a:latin typeface="Stencil" pitchFamily="82" charset="0"/>
              </a:rPr>
              <a:t>Valoare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ro-RO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ro-RO" sz="2400" i="1" dirty="0" smtClean="0">
                <a:latin typeface="Agency FB" pitchFamily="34" charset="0"/>
              </a:rPr>
              <a:t>Entitate</a:t>
            </a:r>
            <a:r>
              <a:rPr lang="ro-RO" sz="2400" dirty="0" smtClean="0">
                <a:latin typeface="Agency FB" pitchFamily="34" charset="0"/>
              </a:rPr>
              <a:t> – obiect (concret sau abstract) reprezentat prin proprietăţile sale.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o-RO" sz="2400" i="1" dirty="0" smtClean="0">
                <a:latin typeface="Agency FB" pitchFamily="34" charset="0"/>
              </a:rPr>
              <a:t>Proprietatea</a:t>
            </a:r>
            <a:r>
              <a:rPr lang="ro-RO" sz="2400" dirty="0" smtClean="0">
                <a:latin typeface="Agency FB" pitchFamily="34" charset="0"/>
              </a:rPr>
              <a:t> – exprimată prin perechea </a:t>
            </a:r>
            <a:r>
              <a:rPr lang="ro-RO" sz="2400" i="1" dirty="0" smtClean="0">
                <a:latin typeface="Agency FB" pitchFamily="34" charset="0"/>
              </a:rPr>
              <a:t>(atribut, valoare)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ro-RO" sz="2400" i="1" dirty="0" smtClean="0">
              <a:latin typeface="Agency FB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o-RO" sz="2400" dirty="0" smtClean="0">
                <a:latin typeface="Agency FB" pitchFamily="34" charset="0"/>
              </a:rPr>
              <a:t>O entitate are mai multe atribute.</a:t>
            </a:r>
          </a:p>
          <a:p>
            <a:pPr>
              <a:lnSpc>
                <a:spcPct val="80000"/>
              </a:lnSpc>
              <a:buFontTx/>
              <a:buNone/>
            </a:pPr>
            <a:endParaRPr lang="ro-RO" sz="2400" dirty="0" smtClean="0">
              <a:latin typeface="Agency FB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o-RO" sz="2400" dirty="0" smtClean="0">
                <a:latin typeface="Agency FB" pitchFamily="34" charset="0"/>
              </a:rPr>
              <a:t>Fiecărui atribut i se asociază o mulţime de valori</a:t>
            </a:r>
          </a:p>
          <a:p>
            <a:r>
              <a:rPr lang="ro-RO" sz="2400" dirty="0" smtClean="0">
                <a:latin typeface="Agency FB" pitchFamily="34" charset="0"/>
              </a:rPr>
              <a:t>Atribut </a:t>
            </a:r>
            <a:r>
              <a:rPr lang="en-US" sz="2400" dirty="0" smtClean="0">
                <a:latin typeface="Agency FB" pitchFamily="34" charset="0"/>
              </a:rPr>
              <a:t>= </a:t>
            </a:r>
            <a:r>
              <a:rPr lang="ro-RO" sz="2400" dirty="0" smtClean="0">
                <a:latin typeface="Agency FB" pitchFamily="34" charset="0"/>
              </a:rPr>
              <a:t>câmp, caracteristică</a:t>
            </a:r>
          </a:p>
          <a:p>
            <a:r>
              <a:rPr lang="ro-RO" sz="2400" dirty="0" smtClean="0">
                <a:latin typeface="Agency FB" pitchFamily="34" charset="0"/>
              </a:rPr>
              <a:t>Este caracterizat de natura valorilor pe care le poate lua: numerice, alfanumerice, dată calendaristică, etc..,</a:t>
            </a:r>
          </a:p>
          <a:p>
            <a:r>
              <a:rPr lang="ro-RO" sz="2400" dirty="0" smtClean="0">
                <a:latin typeface="Agency FB" pitchFamily="34" charset="0"/>
              </a:rPr>
              <a:t>Un atribut care identifică în mod unic o entitate se numeşte </a:t>
            </a:r>
            <a:r>
              <a:rPr lang="ro-RO" sz="2400" i="1" dirty="0" smtClean="0">
                <a:latin typeface="Agency FB" pitchFamily="34" charset="0"/>
              </a:rPr>
              <a:t>atribut cheie</a:t>
            </a:r>
          </a:p>
          <a:p>
            <a:endParaRPr lang="ro-RO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8200" y="533400"/>
            <a:ext cx="640080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o-RO" sz="28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Data</a:t>
            </a:r>
            <a:r>
              <a:rPr lang="ro-RO" sz="28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o-RO" sz="2800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(terminologia prelucrării automate a datelor</a:t>
            </a:r>
            <a:r>
              <a:rPr lang="ro-RO" sz="2800" i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  <a:p>
            <a:pPr>
              <a:defRPr/>
            </a:pPr>
            <a:endParaRPr lang="ro-RO" dirty="0"/>
          </a:p>
          <a:p>
            <a:pPr lvl="1">
              <a:defRPr/>
            </a:pPr>
            <a:r>
              <a:rPr lang="ro-RO" sz="2400" dirty="0"/>
              <a:t>Data este definită ca  un</a:t>
            </a:r>
            <a:r>
              <a:rPr lang="ro-RO" sz="2400" b="1" dirty="0"/>
              <a:t> </a:t>
            </a:r>
            <a:r>
              <a:rPr lang="ro-RO" sz="2400" dirty="0"/>
              <a:t>model de reprezentare a informaţiei într-un format accesibil unui calculator</a:t>
            </a:r>
            <a:r>
              <a:rPr lang="ro-RO" sz="2400" b="1" dirty="0" smtClean="0"/>
              <a:t>.</a:t>
            </a:r>
          </a:p>
          <a:p>
            <a:pPr lvl="1">
              <a:defRPr/>
            </a:pPr>
            <a:endParaRPr lang="ro-RO" sz="2400" b="1" dirty="0"/>
          </a:p>
          <a:p>
            <a:pPr lvl="1">
              <a:defRPr/>
            </a:pPr>
            <a:r>
              <a:rPr lang="ro-RO" sz="2400" dirty="0"/>
              <a:t>Din punct de vedere logic </a:t>
            </a:r>
            <a:r>
              <a:rPr lang="ro-RO" sz="2400" i="1" dirty="0"/>
              <a:t>data </a:t>
            </a:r>
            <a:r>
              <a:rPr lang="ro-RO" sz="2400" dirty="0"/>
              <a:t>se defineşte prin:</a:t>
            </a:r>
            <a:r>
              <a:rPr lang="ro-RO" sz="2400" i="1" u="sng" dirty="0"/>
              <a:t> </a:t>
            </a:r>
            <a:endParaRPr lang="ro-RO" sz="2400" i="1" u="sng" dirty="0" smtClean="0"/>
          </a:p>
          <a:p>
            <a:pPr lvl="1">
              <a:defRPr/>
            </a:pPr>
            <a:endParaRPr lang="en-US" sz="2400" i="1" u="sng" dirty="0"/>
          </a:p>
          <a:p>
            <a:pPr lvl="2">
              <a:defRPr/>
            </a:pPr>
            <a:r>
              <a:rPr lang="en-US" sz="2400" i="1" dirty="0" err="1"/>
              <a:t>i</a:t>
            </a:r>
            <a:r>
              <a:rPr lang="ro-RO" sz="2400" i="1" dirty="0"/>
              <a:t>dentificator</a:t>
            </a:r>
            <a:r>
              <a:rPr lang="en-US" sz="2400" i="1" dirty="0"/>
              <a:t> (ex. “Prof”)</a:t>
            </a:r>
          </a:p>
          <a:p>
            <a:pPr lvl="2">
              <a:defRPr/>
            </a:pPr>
            <a:r>
              <a:rPr lang="en-US" sz="2400" i="1" dirty="0"/>
              <a:t>a</a:t>
            </a:r>
            <a:r>
              <a:rPr lang="ro-RO" sz="2400" i="1" dirty="0"/>
              <a:t>tribut</a:t>
            </a:r>
            <a:r>
              <a:rPr lang="en-US" sz="2400" i="1" dirty="0"/>
              <a:t> (ex. </a:t>
            </a:r>
            <a:r>
              <a:rPr lang="en-US" sz="2400" i="1" dirty="0" err="1"/>
              <a:t>Profesia</a:t>
            </a:r>
            <a:r>
              <a:rPr lang="en-US" sz="2400" i="1" dirty="0"/>
              <a:t>)</a:t>
            </a:r>
          </a:p>
          <a:p>
            <a:pPr lvl="2">
              <a:defRPr/>
            </a:pPr>
            <a:r>
              <a:rPr lang="en-US" sz="2400" i="1" dirty="0"/>
              <a:t>v</a:t>
            </a:r>
            <a:r>
              <a:rPr lang="ro-RO" sz="2400" i="1" dirty="0"/>
              <a:t>aloare</a:t>
            </a:r>
            <a:r>
              <a:rPr lang="en-US" sz="2400" i="1" dirty="0"/>
              <a:t> (ex. </a:t>
            </a:r>
            <a:r>
              <a:rPr lang="en-US" sz="2400" i="1" dirty="0" err="1"/>
              <a:t>inginer</a:t>
            </a:r>
            <a:r>
              <a:rPr lang="en-US" sz="2400" i="1" dirty="0"/>
              <a:t>, economist,…)</a:t>
            </a:r>
            <a:r>
              <a:rPr lang="ro-RO" sz="2400" dirty="0"/>
              <a:t> </a:t>
            </a:r>
          </a:p>
          <a:p>
            <a:endParaRPr lang="ru-RU" dirty="0"/>
          </a:p>
        </p:txBody>
      </p:sp>
      <p:pic>
        <p:nvPicPr>
          <p:cNvPr id="3" name="Рисунок 2" descr="hosting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10400" y="2133600"/>
            <a:ext cx="1733550" cy="15833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228600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3600" b="1" i="1" dirty="0" smtClean="0">
                <a:solidFill>
                  <a:srgbClr val="00B050"/>
                </a:solidFill>
                <a:latin typeface="Berlin Sans FB Demi" pitchFamily="34" charset="0"/>
              </a:rPr>
              <a:t>Structuri de date</a:t>
            </a:r>
            <a:endParaRPr lang="ru-RU" sz="3600" b="1" i="1" dirty="0">
              <a:solidFill>
                <a:srgbClr val="00B050"/>
              </a:solidFill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 rot="21211425">
            <a:off x="320811" y="965747"/>
            <a:ext cx="2438400" cy="3124200"/>
          </a:xfrm>
          <a:prstGeom prst="rect">
            <a:avLst/>
          </a:prstGeom>
          <a:solidFill>
            <a:schemeClr val="bg2">
              <a:lumMod val="90000"/>
            </a:schemeClr>
          </a:solidFill>
          <a:ln w="57150"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2000" b="1" i="0" u="none" strike="noStrike" kern="1200" cap="none" spc="0" normalizeH="0" baseline="0" noProof="0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Structurile de date</a:t>
            </a:r>
            <a:r>
              <a:rPr kumimoji="0" lang="ro-RO" sz="2000" b="0" i="0" u="none" strike="noStrike" kern="1200" cap="none" spc="0" normalizeH="0" baseline="0" noProof="0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sunt colecţii de date între care s-au stabilit o serie de </a:t>
            </a:r>
            <a:r>
              <a:rPr kumimoji="0" lang="ro-RO" sz="2000" b="0" i="0" u="none" strike="noStrike" kern="1200" cap="none" spc="0" normalizeH="0" baseline="0" noProof="0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relaţii</a:t>
            </a:r>
            <a:r>
              <a:rPr kumimoji="0" lang="ro-RO" sz="2000" b="0" i="0" u="none" strike="noStrike" kern="1200" cap="none" spc="0" normalizeH="0" baseline="0" noProof="0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o-RO" sz="2000" b="0" i="0" u="none" strike="noStrike" kern="1200" cap="none" spc="0" normalizeH="0" baseline="0" noProof="0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care conduc la un anumit mecanism de </a:t>
            </a:r>
            <a:r>
              <a:rPr kumimoji="0" lang="ro-RO" sz="2000" b="0" i="0" u="none" strike="noStrike" kern="1200" cap="none" spc="0" normalizeH="0" baseline="0" noProof="0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selecţie</a:t>
            </a:r>
            <a:r>
              <a:rPr kumimoji="0" lang="ro-RO" sz="2000" b="0" i="0" u="none" strike="noStrike" kern="1200" cap="none" spc="0" normalizeH="0" baseline="0" noProof="0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şi de </a:t>
            </a:r>
            <a:r>
              <a:rPr kumimoji="0" lang="ro-RO" sz="2000" b="0" i="0" u="none" strike="noStrike" kern="1200" cap="none" spc="0" normalizeH="0" baseline="0" noProof="0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identificare</a:t>
            </a:r>
            <a:r>
              <a:rPr kumimoji="0" lang="ro-RO" sz="2000" b="0" i="0" u="none" strike="noStrike" kern="1200" cap="none" spc="0" normalizeH="0" baseline="0" noProof="0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componentelor acesteia.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solidFill>
                  <a:schemeClr val="bg2">
                    <a:lumMod val="25000"/>
                  </a:schemeClr>
                </a:solidFill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743200" y="1219200"/>
            <a:ext cx="6019800" cy="541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În funcţie de suportul de stocare structurile de date pot fi:</a:t>
            </a:r>
          </a:p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o-RO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 Black" pitchFamily="34" charset="0"/>
              </a:rPr>
              <a:t>în memoria internă a calculatorului (în timpul prelucrării datelor)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 Black" pitchFamily="34" charset="0"/>
              </a:rPr>
              <a:t>,</a:t>
            </a:r>
            <a:r>
              <a:rPr kumimoji="0" lang="ro-RO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 Black" pitchFamily="34" charset="0"/>
              </a:rPr>
              <a:t> definite de noţiunile: listă, coadă, stivă;</a:t>
            </a:r>
          </a:p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o-RO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 Black" pitchFamily="34" charset="0"/>
              </a:rPr>
              <a:t>pe suporturi de stocare în vederea prelucrării ulterioare, definite de: fişier şi bază de date.</a:t>
            </a:r>
          </a:p>
          <a:p>
            <a:pPr marL="914400" marR="0" lvl="2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o-RO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Black" pitchFamily="34" charset="0"/>
              </a:rPr>
              <a:t>Fişierul</a:t>
            </a:r>
            <a:r>
              <a:rPr kumimoji="0" lang="ro-RO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 Black" pitchFamily="34" charset="0"/>
              </a:rPr>
              <a:t> -</a:t>
            </a:r>
            <a:r>
              <a:rPr kumimoji="0" lang="ro-RO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Black" pitchFamily="34" charset="0"/>
              </a:rPr>
              <a:t> o colecţie de informaţii corelate (date de prelucrat, programe, comenzi,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Black" pitchFamily="34" charset="0"/>
              </a:rPr>
              <a:t>…</a:t>
            </a:r>
            <a:r>
              <a:rPr kumimoji="0" lang="ro-RO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Black" pitchFamily="34" charset="0"/>
              </a:rPr>
              <a:t>), omogenă din punct de vedere al naturii datelor şi cerinţelor de prelucrare şi memorată pe un suport de stocare. </a:t>
            </a:r>
          </a:p>
          <a:p>
            <a:pPr marL="914400" marR="0" lvl="2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o-RO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Black" pitchFamily="34" charset="0"/>
              </a:rPr>
              <a:t>Baza de date</a:t>
            </a:r>
            <a:r>
              <a:rPr kumimoji="0" lang="ro-RO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Black" pitchFamily="34" charset="0"/>
              </a:rPr>
              <a:t> - un ansamblu de date structurate, accesibile unei comunităţi de utilizatori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Black" pitchFamily="34" charset="0"/>
              </a:rPr>
              <a:t>.</a:t>
            </a:r>
          </a:p>
        </p:txBody>
      </p:sp>
      <p:pic>
        <p:nvPicPr>
          <p:cNvPr id="6" name="Рисунок 5" descr="Now_You_Can_Take_it_with_you_iWiMax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984837">
            <a:off x="1447799" y="4648200"/>
            <a:ext cx="2225129" cy="14447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228600"/>
            <a:ext cx="739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3600" b="1" i="1" dirty="0" smtClean="0">
                <a:solidFill>
                  <a:srgbClr val="00B050"/>
                </a:solidFill>
                <a:latin typeface="Berlin Sans FB Demi" pitchFamily="34" charset="0"/>
              </a:rPr>
              <a:t>Structura unei B.D.</a:t>
            </a:r>
            <a:endParaRPr lang="ru-RU" sz="3600" b="1" i="1" dirty="0">
              <a:solidFill>
                <a:srgbClr val="00B050"/>
              </a:solidFill>
            </a:endParaRPr>
          </a:p>
        </p:txBody>
      </p:sp>
      <p:pic>
        <p:nvPicPr>
          <p:cNvPr id="3" name="Рисунок 2" descr="DM_EDM-150x15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086376">
            <a:off x="7534490" y="295490"/>
            <a:ext cx="1095375" cy="10953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1981200"/>
            <a:ext cx="8207375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o-RO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</a:t>
            </a:r>
            <a:r>
              <a:rPr kumimoji="0" lang="ro-RO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baza de date propriu-zisă</a:t>
            </a:r>
            <a:r>
              <a:rPr kumimoji="0" lang="ro-RO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</a:t>
            </a:r>
            <a:r>
              <a:rPr kumimoji="0" lang="ro-RO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în care se memorează datele;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o-RO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</a:t>
            </a:r>
            <a:r>
              <a:rPr kumimoji="0" lang="ro-RO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sistemul de gestiune a bazei de date </a:t>
            </a:r>
            <a:r>
              <a:rPr kumimoji="0" lang="ro-RO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(SGBD)</a:t>
            </a:r>
            <a:r>
              <a:rPr kumimoji="0" lang="ro-RO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ansamblu de programe care  realizează gestiunea şi prelucrarea complexă a datelor, asigurând interfaţa între BD şi utilizatori.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0806778">
            <a:off x="152400" y="914400"/>
            <a:ext cx="739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3600" b="1" dirty="0" smtClean="0">
                <a:solidFill>
                  <a:srgbClr val="00B050"/>
                </a:solidFill>
                <a:latin typeface="Berlin Sans FB Demi" pitchFamily="34" charset="0"/>
              </a:rPr>
              <a:t>Modele de B.D.  </a:t>
            </a:r>
            <a:endParaRPr lang="ru-RU" sz="3600" b="1" dirty="0">
              <a:solidFill>
                <a:srgbClr val="00B050"/>
              </a:solidFill>
            </a:endParaRPr>
          </a:p>
        </p:txBody>
      </p:sp>
      <p:pic>
        <p:nvPicPr>
          <p:cNvPr id="3" name="Рисунок 2" descr="baze-de-date-marketing-aurora-popa-278x3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381000"/>
            <a:ext cx="1041527" cy="11239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95288" y="1981200"/>
            <a:ext cx="8424862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o-RO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Pentru prelucrarea datelor cu ajutorul calculatorului este necesară modelarea realităţii.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o-RO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Definirea unui model de date presupune existenţa a 3 elemente:</a:t>
            </a:r>
          </a:p>
          <a:p>
            <a:pPr marL="457200" marR="0" lvl="1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o-RO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Structura modelului</a:t>
            </a:r>
          </a:p>
          <a:p>
            <a:pPr marL="457200" marR="0" lvl="1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o-RO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Operatorii care acţionează asupra structurilor de date (citire, memorare, modificare)</a:t>
            </a:r>
          </a:p>
          <a:p>
            <a:pPr marL="457200" marR="0" lvl="1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o-RO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Restricţiile</a:t>
            </a:r>
            <a:r>
              <a:rPr kumimoji="0" lang="ro-RO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pentru menţinerea corectitudinii datelor (reguli de integritate) 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4114800"/>
            <a:ext cx="8367712" cy="2438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marR="0" lvl="1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Structura modelului presupune:</a:t>
            </a:r>
          </a:p>
          <a:p>
            <a:pPr marL="457200" marR="0" lvl="1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o-RO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Definirea obiectelor utilizând elementele generice:</a:t>
            </a:r>
          </a:p>
          <a:p>
            <a:pPr marL="914400" marR="0" lvl="2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o-RO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Câmp</a:t>
            </a:r>
            <a:r>
              <a:rPr kumimoji="0" lang="ro-RO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cel mai mic element al structurii care poate fi identificat în vederea prelucrării;</a:t>
            </a:r>
          </a:p>
          <a:p>
            <a:pPr marL="914400" marR="0" lvl="2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o-RO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Înregistrare</a:t>
            </a:r>
            <a:r>
              <a:rPr kumimoji="0" lang="ro-RO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ansamblu de câmpuri, elementul generic al structurii</a:t>
            </a:r>
          </a:p>
          <a:p>
            <a:pPr marL="914400" marR="0" lvl="2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o-RO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o-RO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Stabilirea relaţiilor (asocierilor) între obiecte.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286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3600" b="1" i="1" dirty="0" smtClean="0">
                <a:solidFill>
                  <a:srgbClr val="00B050"/>
                </a:solidFill>
                <a:latin typeface="Berlin Sans FB Demi" pitchFamily="34" charset="0"/>
              </a:rPr>
              <a:t>Clasificarea Bazelor de date</a:t>
            </a:r>
            <a:endParaRPr lang="ru-RU" sz="3600" b="1" i="1" dirty="0">
              <a:solidFill>
                <a:srgbClr val="00B050"/>
              </a:solidFill>
            </a:endParaRPr>
          </a:p>
        </p:txBody>
      </p:sp>
      <p:pic>
        <p:nvPicPr>
          <p:cNvPr id="3" name="Рисунок 2" descr="computer-recover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685800"/>
            <a:ext cx="1123950" cy="11351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95288" y="1981200"/>
            <a:ext cx="8424862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o-RO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În funcţie de modul de definire a celor 3 elemente, modelele de date se clasifică în:</a:t>
            </a:r>
          </a:p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o-RO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ro-RO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Modele ierarhice (arborescente)</a:t>
            </a:r>
          </a:p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ro-RO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Modele reţea</a:t>
            </a:r>
          </a:p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ro-RO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Modele relaţionale</a:t>
            </a:r>
          </a:p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ro-RO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Modele orientate pe obiect</a:t>
            </a:r>
          </a:p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o-RO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(în ordinea apariţiei)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773</Words>
  <Application>Microsoft Office PowerPoint</Application>
  <PresentationFormat>On-screen Show (4:3)</PresentationFormat>
  <Paragraphs>133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Тема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Sistemul de Gestiune a Bazei de Date (SGBD)</vt:lpstr>
      <vt:lpstr>Baze de date relaţionale (BDR)</vt:lpstr>
      <vt:lpstr>Terminologie BDR</vt:lpstr>
      <vt:lpstr>Slide 14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Alexandru</dc:creator>
  <cp:lastModifiedBy>Ana</cp:lastModifiedBy>
  <cp:revision>8</cp:revision>
  <dcterms:created xsi:type="dcterms:W3CDTF">2010-10-28T16:23:39Z</dcterms:created>
  <dcterms:modified xsi:type="dcterms:W3CDTF">2012-09-21T09:15:59Z</dcterms:modified>
</cp:coreProperties>
</file>